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芫荽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468" y="5714491"/>
            <a:ext cx="5087065" cy="2547771"/>
            <a:chOff x="0" y="0"/>
            <a:chExt cx="1339803" cy="6710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9803" cy="671018"/>
            </a:xfrm>
            <a:custGeom>
              <a:avLst/>
              <a:gdLst/>
              <a:ahLst/>
              <a:cxnLst/>
              <a:rect r="r" b="b" t="t" l="l"/>
              <a:pathLst>
                <a:path h="671018" w="1339803">
                  <a:moveTo>
                    <a:pt x="152188" y="0"/>
                  </a:moveTo>
                  <a:lnTo>
                    <a:pt x="1187615" y="0"/>
                  </a:lnTo>
                  <a:cubicBezTo>
                    <a:pt x="1227977" y="0"/>
                    <a:pt x="1266687" y="16034"/>
                    <a:pt x="1295228" y="44575"/>
                  </a:cubicBezTo>
                  <a:cubicBezTo>
                    <a:pt x="1323769" y="73116"/>
                    <a:pt x="1339803" y="111825"/>
                    <a:pt x="1339803" y="152188"/>
                  </a:cubicBezTo>
                  <a:lnTo>
                    <a:pt x="1339803" y="518830"/>
                  </a:lnTo>
                  <a:cubicBezTo>
                    <a:pt x="1339803" y="559192"/>
                    <a:pt x="1323769" y="597902"/>
                    <a:pt x="1295228" y="626443"/>
                  </a:cubicBezTo>
                  <a:cubicBezTo>
                    <a:pt x="1266687" y="654984"/>
                    <a:pt x="1227977" y="671018"/>
                    <a:pt x="1187615" y="671018"/>
                  </a:cubicBezTo>
                  <a:lnTo>
                    <a:pt x="152188" y="671018"/>
                  </a:lnTo>
                  <a:cubicBezTo>
                    <a:pt x="111825" y="671018"/>
                    <a:pt x="73116" y="654984"/>
                    <a:pt x="44575" y="626443"/>
                  </a:cubicBezTo>
                  <a:cubicBezTo>
                    <a:pt x="16034" y="597902"/>
                    <a:pt x="0" y="559192"/>
                    <a:pt x="0" y="518830"/>
                  </a:cubicBezTo>
                  <a:lnTo>
                    <a:pt x="0" y="152188"/>
                  </a:lnTo>
                  <a:cubicBezTo>
                    <a:pt x="0" y="111825"/>
                    <a:pt x="16034" y="73116"/>
                    <a:pt x="44575" y="44575"/>
                  </a:cubicBezTo>
                  <a:cubicBezTo>
                    <a:pt x="73116" y="16034"/>
                    <a:pt x="111825" y="0"/>
                    <a:pt x="152188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9803" cy="747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陳荔群 41043218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曾聖傑 41043220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蘇于驊 41043255</a:t>
              </a: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梁詠琳 41048110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9593" y="1591106"/>
            <a:ext cx="3308815" cy="718971"/>
            <a:chOff x="0" y="0"/>
            <a:chExt cx="871457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資料庫系統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893236" y="7779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93236" y="90075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0825" y="2609860"/>
            <a:ext cx="11205356" cy="2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E-Commerce </a:t>
            </a:r>
          </a:p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電商平台資料庫設計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489593" y="8790093"/>
            <a:ext cx="3308815" cy="718971"/>
            <a:chOff x="0" y="0"/>
            <a:chExt cx="871457" cy="1893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指導老師:江季翰老師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130424" y="971550"/>
            <a:ext cx="406122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簡報日期：2025/4/9（三）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6416" y="1906525"/>
            <a:ext cx="7562473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 Admin（管理員）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admin_id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username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Product（商品）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stock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category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(FK → Seller.seller_id)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988237" cy="616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7492" y="1327392"/>
            <a:ext cx="14935624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9890" y="1165467"/>
            <a:ext cx="5933226" cy="669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Review（商品評價）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review_id (PK)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rating (1-5)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comment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review_date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372964"/>
            <a:ext cx="7867959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Order（訂單）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(PK)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order_date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status（未付款 / 處理中 / 已出貨 / 已完成）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OrderItem（訂單項目）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(FK → Order.order_id)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quantity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price_at_purchase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複合主鍵：(order_id, product_id)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5467" y="4735105"/>
            <a:ext cx="11157067" cy="272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sz="10580" spc="-380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  <a:p>
            <a:pPr algn="ctr">
              <a:lnSpc>
                <a:spcPts val="104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7699" y="1028700"/>
            <a:ext cx="7431601" cy="8229600"/>
            <a:chOff x="0" y="0"/>
            <a:chExt cx="664294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294" cy="735625"/>
            </a:xfrm>
            <a:custGeom>
              <a:avLst/>
              <a:gdLst/>
              <a:ahLst/>
              <a:cxnLst/>
              <a:rect r="r" b="b" t="t" l="l"/>
              <a:pathLst>
                <a:path h="735625" w="664294">
                  <a:moveTo>
                    <a:pt x="104176" y="0"/>
                  </a:moveTo>
                  <a:lnTo>
                    <a:pt x="560118" y="0"/>
                  </a:lnTo>
                  <a:cubicBezTo>
                    <a:pt x="617653" y="0"/>
                    <a:pt x="664294" y="46641"/>
                    <a:pt x="664294" y="104176"/>
                  </a:cubicBezTo>
                  <a:lnTo>
                    <a:pt x="664294" y="631449"/>
                  </a:lnTo>
                  <a:cubicBezTo>
                    <a:pt x="664294" y="659078"/>
                    <a:pt x="653318" y="685576"/>
                    <a:pt x="633781" y="705113"/>
                  </a:cubicBezTo>
                  <a:cubicBezTo>
                    <a:pt x="614245" y="724649"/>
                    <a:pt x="587747" y="735625"/>
                    <a:pt x="560118" y="735625"/>
                  </a:cubicBezTo>
                  <a:lnTo>
                    <a:pt x="104176" y="735625"/>
                  </a:lnTo>
                  <a:cubicBezTo>
                    <a:pt x="76547" y="735625"/>
                    <a:pt x="50049" y="724649"/>
                    <a:pt x="30512" y="705113"/>
                  </a:cubicBezTo>
                  <a:cubicBezTo>
                    <a:pt x="10976" y="685576"/>
                    <a:pt x="0" y="659078"/>
                    <a:pt x="0" y="631449"/>
                  </a:cubicBezTo>
                  <a:lnTo>
                    <a:pt x="0" y="104176"/>
                  </a:lnTo>
                  <a:cubicBezTo>
                    <a:pt x="0" y="76547"/>
                    <a:pt x="10976" y="50049"/>
                    <a:pt x="30512" y="30512"/>
                  </a:cubicBezTo>
                  <a:cubicBezTo>
                    <a:pt x="50049" y="10976"/>
                    <a:pt x="76547" y="0"/>
                    <a:pt x="10417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4294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7699" y="4241702"/>
            <a:ext cx="7431601" cy="5016598"/>
            <a:chOff x="0" y="0"/>
            <a:chExt cx="1957294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7699" y="1028700"/>
            <a:ext cx="7431601" cy="5016598"/>
            <a:chOff x="0" y="0"/>
            <a:chExt cx="1957294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21789" y="1634895"/>
            <a:ext cx="5843422" cy="7017209"/>
          </a:xfrm>
          <a:custGeom>
            <a:avLst/>
            <a:gdLst/>
            <a:ahLst/>
            <a:cxnLst/>
            <a:rect r="r" b="b" t="t" l="l"/>
            <a:pathLst>
              <a:path h="7017209" w="5843422">
                <a:moveTo>
                  <a:pt x="0" y="0"/>
                </a:moveTo>
                <a:lnTo>
                  <a:pt x="5843421" y="0"/>
                </a:lnTo>
                <a:lnTo>
                  <a:pt x="5843421" y="7017210"/>
                </a:lnTo>
                <a:lnTo>
                  <a:pt x="0" y="7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2399" y="3036015"/>
            <a:ext cx="7129853" cy="635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  <a:p>
            <a:pPr algn="just">
              <a:lnSpc>
                <a:spcPts val="394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</a:t>
            </a: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 Diagram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 Diagram 詳細說明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2399" y="1670312"/>
            <a:ext cx="6600567" cy="10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706473">
            <a:off x="1792402" y="1160391"/>
            <a:ext cx="5330124" cy="7966217"/>
          </a:xfrm>
          <a:custGeom>
            <a:avLst/>
            <a:gdLst/>
            <a:ahLst/>
            <a:cxnLst/>
            <a:rect r="r" b="b" t="t" l="l"/>
            <a:pathLst>
              <a:path h="7966217" w="5330124">
                <a:moveTo>
                  <a:pt x="0" y="0"/>
                </a:moveTo>
                <a:lnTo>
                  <a:pt x="5330124" y="0"/>
                </a:lnTo>
                <a:lnTo>
                  <a:pt x="5330124" y="7966218"/>
                </a:lnTo>
                <a:lnTo>
                  <a:pt x="0" y="79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28332" y="1843090"/>
            <a:ext cx="11844526" cy="1848337"/>
            <a:chOff x="0" y="0"/>
            <a:chExt cx="1090025" cy="1700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0025" cy="170098"/>
            </a:xfrm>
            <a:custGeom>
              <a:avLst/>
              <a:gdLst/>
              <a:ahLst/>
              <a:cxnLst/>
              <a:rect r="r" b="b" t="t" l="l"/>
              <a:pathLst>
                <a:path h="170098" w="1090025">
                  <a:moveTo>
                    <a:pt x="42486" y="0"/>
                  </a:moveTo>
                  <a:lnTo>
                    <a:pt x="1047539" y="0"/>
                  </a:lnTo>
                  <a:cubicBezTo>
                    <a:pt x="1071003" y="0"/>
                    <a:pt x="1090025" y="19022"/>
                    <a:pt x="1090025" y="42486"/>
                  </a:cubicBezTo>
                  <a:lnTo>
                    <a:pt x="1090025" y="127612"/>
                  </a:lnTo>
                  <a:cubicBezTo>
                    <a:pt x="1090025" y="151077"/>
                    <a:pt x="1071003" y="170098"/>
                    <a:pt x="1047539" y="170098"/>
                  </a:cubicBezTo>
                  <a:lnTo>
                    <a:pt x="42486" y="170098"/>
                  </a:lnTo>
                  <a:cubicBezTo>
                    <a:pt x="19022" y="170098"/>
                    <a:pt x="0" y="151077"/>
                    <a:pt x="0" y="127612"/>
                  </a:cubicBezTo>
                  <a:lnTo>
                    <a:pt x="0" y="42486"/>
                  </a:lnTo>
                  <a:cubicBezTo>
                    <a:pt x="0" y="19022"/>
                    <a:pt x="19022" y="0"/>
                    <a:pt x="4248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90025" cy="227248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55676" y="4041580"/>
            <a:ext cx="5532367" cy="4164364"/>
          </a:xfrm>
          <a:custGeom>
            <a:avLst/>
            <a:gdLst/>
            <a:ahLst/>
            <a:cxnLst/>
            <a:rect r="r" b="b" t="t" l="l"/>
            <a:pathLst>
              <a:path h="4164364" w="5532367">
                <a:moveTo>
                  <a:pt x="0" y="0"/>
                </a:moveTo>
                <a:lnTo>
                  <a:pt x="5532367" y="0"/>
                </a:lnTo>
                <a:lnTo>
                  <a:pt x="5532367" y="4164363"/>
                </a:lnTo>
                <a:lnTo>
                  <a:pt x="0" y="416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7852" y="4902271"/>
            <a:ext cx="7400402" cy="190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8"/>
              </a:lnSpc>
              <a:spcBef>
                <a:spcPct val="0"/>
              </a:spcBef>
            </a:pPr>
            <a:r>
              <a:rPr lang="en-US" sz="27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本專題旨在設計一個結構完善的資料庫，用於支援電商平台的基本與進階功能，包括商品管理、訂單處理、顧客評論與使用者角色分級等，並最終以 SQL  進行實作。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1859" y="2263640"/>
            <a:ext cx="11599527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7899" spc="-3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5676" y="361249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0893" y="680484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57" y="1028700"/>
            <a:ext cx="19364240" cy="8229600"/>
            <a:chOff x="0" y="0"/>
            <a:chExt cx="1730925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925" cy="735625"/>
            </a:xfrm>
            <a:custGeom>
              <a:avLst/>
              <a:gdLst/>
              <a:ahLst/>
              <a:cxnLst/>
              <a:rect r="r" b="b" t="t" l="l"/>
              <a:pathLst>
                <a:path h="735625" w="1730925">
                  <a:moveTo>
                    <a:pt x="39980" y="0"/>
                  </a:moveTo>
                  <a:lnTo>
                    <a:pt x="1690944" y="0"/>
                  </a:lnTo>
                  <a:cubicBezTo>
                    <a:pt x="1713025" y="0"/>
                    <a:pt x="1730925" y="17900"/>
                    <a:pt x="1730925" y="39980"/>
                  </a:cubicBezTo>
                  <a:lnTo>
                    <a:pt x="1730925" y="695645"/>
                  </a:lnTo>
                  <a:cubicBezTo>
                    <a:pt x="1730925" y="706248"/>
                    <a:pt x="1726713" y="716417"/>
                    <a:pt x="1719215" y="723915"/>
                  </a:cubicBezTo>
                  <a:cubicBezTo>
                    <a:pt x="1711717" y="731413"/>
                    <a:pt x="1701548" y="735625"/>
                    <a:pt x="1690944" y="735625"/>
                  </a:cubicBezTo>
                  <a:lnTo>
                    <a:pt x="39980" y="735625"/>
                  </a:lnTo>
                  <a:cubicBezTo>
                    <a:pt x="29377" y="735625"/>
                    <a:pt x="19208" y="731413"/>
                    <a:pt x="11710" y="723915"/>
                  </a:cubicBezTo>
                  <a:cubicBezTo>
                    <a:pt x="4212" y="716417"/>
                    <a:pt x="0" y="706248"/>
                    <a:pt x="0" y="69564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30925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7626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76264" y="4241702"/>
            <a:ext cx="6837991" cy="5016598"/>
            <a:chOff x="0" y="0"/>
            <a:chExt cx="1800952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476264" y="1028700"/>
            <a:ext cx="6837991" cy="5016598"/>
            <a:chOff x="0" y="0"/>
            <a:chExt cx="1800952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26653" y="2726760"/>
            <a:ext cx="12632647" cy="2576900"/>
            <a:chOff x="0" y="0"/>
            <a:chExt cx="3327117" cy="678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27117" cy="678690"/>
            </a:xfrm>
            <a:custGeom>
              <a:avLst/>
              <a:gdLst/>
              <a:ahLst/>
              <a:cxnLst/>
              <a:rect r="r" b="b" t="t" l="l"/>
              <a:pathLst>
                <a:path h="678690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617405"/>
                  </a:lnTo>
                  <a:cubicBezTo>
                    <a:pt x="3327117" y="651251"/>
                    <a:pt x="3299678" y="678690"/>
                    <a:pt x="3265832" y="678690"/>
                  </a:cubicBezTo>
                  <a:lnTo>
                    <a:pt x="61285" y="678690"/>
                  </a:lnTo>
                  <a:cubicBezTo>
                    <a:pt x="45031" y="678690"/>
                    <a:pt x="29443" y="672233"/>
                    <a:pt x="17950" y="660740"/>
                  </a:cubicBezTo>
                  <a:cubicBezTo>
                    <a:pt x="6457" y="649246"/>
                    <a:pt x="0" y="633658"/>
                    <a:pt x="0" y="617405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27117" cy="73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🛒 應用情境：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本系統模擬一個電商平台（如蝦皮），讓賣家能夠上架商品、管理訂單，買家能夠註冊帳號、瀏覽商品、下訂單與付款，並提供評價功能。系統亦包含後台管理員可監控整體平台狀況。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26653" y="1457675"/>
            <a:ext cx="9034694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55853" y="1689257"/>
            <a:ext cx="5338376" cy="6908486"/>
          </a:xfrm>
          <a:custGeom>
            <a:avLst/>
            <a:gdLst/>
            <a:ahLst/>
            <a:cxnLst/>
            <a:rect r="r" b="b" t="t" l="l"/>
            <a:pathLst>
              <a:path h="6908486" w="5338376">
                <a:moveTo>
                  <a:pt x="0" y="0"/>
                </a:moveTo>
                <a:lnTo>
                  <a:pt x="5338376" y="0"/>
                </a:lnTo>
                <a:lnTo>
                  <a:pt x="5338376" y="6908486"/>
                </a:lnTo>
                <a:lnTo>
                  <a:pt x="0" y="69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6909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626653" y="5381625"/>
            <a:ext cx="12632647" cy="3570001"/>
            <a:chOff x="0" y="0"/>
            <a:chExt cx="3327117" cy="9402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27117" cy="940247"/>
            </a:xfrm>
            <a:custGeom>
              <a:avLst/>
              <a:gdLst/>
              <a:ahLst/>
              <a:cxnLst/>
              <a:rect r="r" b="b" t="t" l="l"/>
              <a:pathLst>
                <a:path h="940247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878962"/>
                  </a:lnTo>
                  <a:cubicBezTo>
                    <a:pt x="3327117" y="895216"/>
                    <a:pt x="3320660" y="910804"/>
                    <a:pt x="3309167" y="922297"/>
                  </a:cubicBezTo>
                  <a:cubicBezTo>
                    <a:pt x="3297674" y="933790"/>
                    <a:pt x="3282085" y="940247"/>
                    <a:pt x="3265832" y="940247"/>
                  </a:cubicBezTo>
                  <a:lnTo>
                    <a:pt x="61285" y="940247"/>
                  </a:lnTo>
                  <a:cubicBezTo>
                    <a:pt x="27438" y="940247"/>
                    <a:pt x="0" y="912809"/>
                    <a:pt x="0" y="878962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327117" cy="997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👤 使用者角色：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顧客：註冊 / 瀏覽商品 / 下單 / 評價商品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賣家：上架商品 / 管理庫存 / 查看訂單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管理員：管理用戶 / 商品 / 訂單狀態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77258" y="2467713"/>
          <a:ext cx="11933483" cy="6209812"/>
        </p:xfrm>
        <a:graphic>
          <a:graphicData uri="http://schemas.openxmlformats.org/drawingml/2006/table">
            <a:tbl>
              <a:tblPr/>
              <a:tblGrid>
                <a:gridCol w="1693882"/>
                <a:gridCol w="10239601"/>
              </a:tblGrid>
              <a:tr h="1388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使用者角色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3"/>
                        </a:lnSpc>
                        <a:defRPr/>
                      </a:pPr>
                      <a:r>
                        <a:rPr lang="en-US" sz="250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使用案例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買家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註冊/登入、瀏覽商品、加入購物車、下單、付款、查看訂單、評價商品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賣家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註冊/登入、上架商品、修改商品資訊、查看訂單、出貨、查看評論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管理員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查看平台交易記錄、管理用戶帳號、下架不當商品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17288" y="1320108"/>
            <a:ext cx="11821678" cy="170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6900" spc="-324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主要使用案例 Use Cases</a:t>
            </a:r>
          </a:p>
          <a:p>
            <a:pPr algn="l">
              <a:lnSpc>
                <a:spcPts val="64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7574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6844" y="3585473"/>
            <a:ext cx="6568160" cy="718971"/>
            <a:chOff x="0" y="0"/>
            <a:chExt cx="172988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9886" cy="189359"/>
            </a:xfrm>
            <a:custGeom>
              <a:avLst/>
              <a:gdLst/>
              <a:ahLst/>
              <a:cxnLst/>
              <a:rect r="r" b="b" t="t" l="l"/>
              <a:pathLst>
                <a:path h="189359" w="1729886">
                  <a:moveTo>
                    <a:pt x="94679" y="0"/>
                  </a:moveTo>
                  <a:lnTo>
                    <a:pt x="1635206" y="0"/>
                  </a:lnTo>
                  <a:cubicBezTo>
                    <a:pt x="1660317" y="0"/>
                    <a:pt x="1684399" y="9975"/>
                    <a:pt x="1702155" y="27731"/>
                  </a:cubicBezTo>
                  <a:cubicBezTo>
                    <a:pt x="1719911" y="45487"/>
                    <a:pt x="1729886" y="69569"/>
                    <a:pt x="1729886" y="94679"/>
                  </a:cubicBezTo>
                  <a:lnTo>
                    <a:pt x="1729886" y="94679"/>
                  </a:lnTo>
                  <a:cubicBezTo>
                    <a:pt x="1729886" y="119790"/>
                    <a:pt x="1719911" y="143872"/>
                    <a:pt x="1702155" y="161628"/>
                  </a:cubicBezTo>
                  <a:cubicBezTo>
                    <a:pt x="1684399" y="179383"/>
                    <a:pt x="1660317" y="189359"/>
                    <a:pt x="1635206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29886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功能性需求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15087" y="4381696"/>
            <a:ext cx="11119917" cy="425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使用者需註冊帳號以使用系統功能。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賣家可以上傳商品資料，包含名稱、價格、庫存、分類等資訊。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買家可搜尋、瀏覽、下單與付款。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系統須紀錄每筆訂單明細、付款狀態與物流狀態。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買家可於訂單完成後針對商品評價。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管理員可檢舉/審查商品與用戶。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7574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4343596"/>
            <a:ext cx="11119917" cy="422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資料庫必須支援並發存取。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操作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須於 3 秒內回應。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資料需每日備份一次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個資（如密碼）必須加密儲存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algn="just">
              <a:lnSpc>
                <a:spcPts val="67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415087" y="3657436"/>
            <a:ext cx="6568160" cy="718971"/>
            <a:chOff x="0" y="0"/>
            <a:chExt cx="1729886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9886" cy="189359"/>
            </a:xfrm>
            <a:custGeom>
              <a:avLst/>
              <a:gdLst/>
              <a:ahLst/>
              <a:cxnLst/>
              <a:rect r="r" b="b" t="t" l="l"/>
              <a:pathLst>
                <a:path h="189359" w="1729886">
                  <a:moveTo>
                    <a:pt x="94679" y="0"/>
                  </a:moveTo>
                  <a:lnTo>
                    <a:pt x="1635206" y="0"/>
                  </a:lnTo>
                  <a:cubicBezTo>
                    <a:pt x="1660317" y="0"/>
                    <a:pt x="1684399" y="9975"/>
                    <a:pt x="1702155" y="27731"/>
                  </a:cubicBezTo>
                  <a:cubicBezTo>
                    <a:pt x="1719911" y="45487"/>
                    <a:pt x="1729886" y="69569"/>
                    <a:pt x="1729886" y="94679"/>
                  </a:cubicBezTo>
                  <a:lnTo>
                    <a:pt x="1729886" y="94679"/>
                  </a:lnTo>
                  <a:cubicBezTo>
                    <a:pt x="1729886" y="119790"/>
                    <a:pt x="1719911" y="143872"/>
                    <a:pt x="1702155" y="161628"/>
                  </a:cubicBezTo>
                  <a:cubicBezTo>
                    <a:pt x="1684399" y="179383"/>
                    <a:pt x="1660317" y="189359"/>
                    <a:pt x="1635206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29886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非功能性需求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823613"/>
            <a:ext cx="8976790" cy="278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77581" y="4236657"/>
            <a:ext cx="9843631" cy="4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主鍵唯一性：每筆商品、訂單、使用者皆有唯一 ID。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外鍵約束：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商品屬於某賣家（Product.seller_id -&gt; Seller.id）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訂單屬於某買家（Order.customer_id -&gt; Customer.id）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庫存限制：商品庫存數量不得為負。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付款狀態驗證：僅當付款成功後，訂單狀態才能從「未付款」轉為「處理中」。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評價限制：使用者只能針對已完成的訂單商品進行評價一次。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唯一性：每個使用者帳號的 Email 必須唯一。</a:t>
            </a:r>
          </a:p>
          <a:p>
            <a:pPr algn="just">
              <a:lnSpc>
                <a:spcPts val="352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6785" y="1075269"/>
            <a:ext cx="9591650" cy="8136462"/>
          </a:xfrm>
          <a:custGeom>
            <a:avLst/>
            <a:gdLst/>
            <a:ahLst/>
            <a:cxnLst/>
            <a:rect r="r" b="b" t="t" l="l"/>
            <a:pathLst>
              <a:path h="8136462" w="9591650">
                <a:moveTo>
                  <a:pt x="0" y="0"/>
                </a:moveTo>
                <a:lnTo>
                  <a:pt x="9591650" y="0"/>
                </a:lnTo>
                <a:lnTo>
                  <a:pt x="9591650" y="8136462"/>
                </a:lnTo>
                <a:lnTo>
                  <a:pt x="0" y="813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" t="0" r="-19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DAGivp69-gc</dc:identifier>
  <dcterms:modified xsi:type="dcterms:W3CDTF">2011-08-01T06:04:30Z</dcterms:modified>
  <cp:revision>1</cp:revision>
  <dc:title>Final Project Part I</dc:title>
</cp:coreProperties>
</file>